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58" r:id="rId5"/>
    <p:sldId id="266" r:id="rId6"/>
    <p:sldId id="265" r:id="rId7"/>
    <p:sldId id="272" r:id="rId8"/>
    <p:sldId id="274" r:id="rId9"/>
    <p:sldId id="275" r:id="rId10"/>
    <p:sldId id="276" r:id="rId11"/>
    <p:sldId id="268" r:id="rId12"/>
    <p:sldId id="257" r:id="rId13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289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6097921-A3E4-48A6-9A11-206A6AC9E06C}" type="datetime1">
              <a:rPr lang="ru-RU" smtClean="0"/>
              <a:t>12.01.2021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4BCD9F-FF04-49E9-8BC2-24C84022F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5021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2536197-CD9A-4E98-87F3-BC2961F6E61B}" type="datetime1">
              <a:rPr lang="ru-RU" noProof="0" smtClean="0"/>
              <a:t>12.01.2021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2AB528-7684-4A37-99F6-46340DCC2B3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728818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ru-RU" noProof="0" smtClean="0"/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20342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45023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83729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61733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ru-RU" noProof="0" smtClean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92729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6" title="Фигура номера страницы"/>
          <p:cNvSpPr/>
          <p:nvPr userDrawn="1"/>
        </p:nvSpPr>
        <p:spPr bwMode="auto">
          <a:xfrm>
            <a:off x="11784011" y="34513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2578819" y="2270908"/>
            <a:ext cx="7034362" cy="2188992"/>
          </a:xfrm>
        </p:spPr>
        <p:txBody>
          <a:bodyPr rtlCol="0" anchor="ctr" anchorCtr="0">
            <a:noAutofit/>
          </a:bodyPr>
          <a:lstStyle>
            <a:lvl1pPr algn="ctr">
              <a:lnSpc>
                <a:spcPct val="85000"/>
              </a:lnSpc>
              <a:defRPr sz="60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2586793" y="5024051"/>
            <a:ext cx="7034362" cy="1052898"/>
          </a:xfrm>
        </p:spPr>
        <p:txBody>
          <a:bodyPr rtlCol="0" anchor="ctr" anchorCtr="0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584338" y="6314440"/>
            <a:ext cx="1596622" cy="365125"/>
          </a:xfrm>
        </p:spPr>
        <p:txBody>
          <a:bodyPr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2A09F376-C90E-4357-943A-0DE1F4180343}" type="datetime8">
              <a:rPr lang="ru-RU" noProof="0" smtClean="0"/>
              <a:t>12.01.2021 5:56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15066" y="6314440"/>
            <a:ext cx="5122683" cy="365125"/>
          </a:xfrm>
        </p:spPr>
        <p:txBody>
          <a:bodyPr rtlCol="0"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784011" y="572151"/>
            <a:ext cx="407988" cy="365125"/>
          </a:xfrm>
        </p:spPr>
        <p:txBody>
          <a:bodyPr rtlCol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rtl="0"/>
            <a:fld id="{7AAC19ED-7CFA-4AF2-BE7E-6017F4B12C94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11549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60054D9-7800-4106-9C2D-E383D9D6A16D}"/>
              </a:ext>
            </a:extLst>
          </p:cNvPr>
          <p:cNvSpPr/>
          <p:nvPr userDrawn="1"/>
        </p:nvSpPr>
        <p:spPr>
          <a:xfrm>
            <a:off x="6901869" y="0"/>
            <a:ext cx="529336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186174-C8A0-4A42-880B-7386D7BF4499}" type="datetime8">
              <a:rPr lang="ru-RU" noProof="0" smtClean="0"/>
              <a:t>12.01.2021 5:56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  <a:p>
            <a:pPr rtl="0"/>
            <a:endParaRPr lang="ru-RU" noProof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6659" y="688779"/>
            <a:ext cx="5746376" cy="5223072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ltGray">
          <a:xfrm>
            <a:off x="7213600" y="280278"/>
            <a:ext cx="4641006" cy="2397608"/>
          </a:xfrm>
        </p:spPr>
        <p:txBody>
          <a:bodyPr rtlCol="0"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12" name="Полилиния 6" title="Фигура номера страницы">
            <a:extLst>
              <a:ext uri="{FF2B5EF4-FFF2-40B4-BE49-F238E27FC236}">
                <a16:creationId xmlns:a16="http://schemas.microsoft.com/office/drawing/2014/main" id="{B162E9BD-1CEB-41D5-8DEB-7C5EDF3B01C3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Номер слайда 5"/>
          <p:cNvSpPr txBox="1">
            <a:spLocks/>
          </p:cNvSpPr>
          <p:nvPr userDrawn="1"/>
        </p:nvSpPr>
        <p:spPr>
          <a:xfrm>
            <a:off x="11781761" y="582428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9608737B-7E37-4D2D-8CF5-4158DCD891E4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6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rtlCol="0"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rtlCol="0"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A099CE-E48A-4A8B-AE0E-01D8BB34E0AE}" type="datetime8">
              <a:rPr lang="ru-RU" noProof="0" smtClean="0"/>
              <a:t>12.01.2021 5:56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  <a:p>
            <a:pPr rtl="0"/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26767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C69ED3-2576-4351-8F59-F8AE28C22B1A}" type="datetime8">
              <a:rPr lang="ru-RU" noProof="0" smtClean="0"/>
              <a:t>12.01.2021 5:56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  <a:p>
            <a:pPr rtl="0"/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A1651A72-6E17-4CF4-8218-285FCAC88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1600" y="557784"/>
            <a:ext cx="6248400" cy="230796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1" name="Объект 3">
            <a:extLst>
              <a:ext uri="{FF2B5EF4-FFF2-40B4-BE49-F238E27FC236}">
                <a16:creationId xmlns:a16="http://schemas.microsoft.com/office/drawing/2014/main" id="{E2A31231-1080-4CC0-9896-EF779EE27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65121" y="2950589"/>
            <a:ext cx="6188679" cy="2563243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60327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1633FF-03FD-49EF-A028-F8FCA9FF48A6}" type="datetime8">
              <a:rPr lang="ru-RU" noProof="0" smtClean="0"/>
              <a:t>12.01.2021 5:56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  <a:p>
            <a:pPr rtl="0"/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23952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824A48-0439-46B9-BFF2-786E599F085A}" type="datetime8">
              <a:rPr lang="ru-RU" noProof="0" smtClean="0"/>
              <a:t>12.01.2021 5:56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  <a:p>
            <a:pPr rtl="0"/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99539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rtlCol="0"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 rtlCol="0"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 rtlCol="0"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D239D4-A8C6-47B6-89DD-852A4EAA927F}" type="datetime8">
              <a:rPr lang="ru-RU" noProof="0" smtClean="0"/>
              <a:t>12.01.2021 5:56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40368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rtlCol="0"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 rtlCol="0"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1C2C93-70E6-4D03-92AA-C7384FF58B2E}" type="datetime8">
              <a:rPr lang="ru-RU" noProof="0" smtClean="0"/>
              <a:t>12.01.2021 5:56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B3A5F786-D848-499D-B37D-96CF11DE9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5480"/>
            <a:ext cx="6246812" cy="530557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41726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6" title="Фигура номера страницы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rtlCol="0"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 rtlCol="0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DE6852AC-FE02-47CC-BE35-3342C08D2ABA}" type="datetime8">
              <a:rPr lang="ru-RU" noProof="0" smtClean="0"/>
              <a:t>12.01.2021 5:56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 rtlCol="0"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 rtlCol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rtl="0"/>
            <a:fld id="{7AAC19ED-7CFA-4AF2-BE7E-6017F4B12C94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9" name="Прямая соединительная линия 8" title="Вертикальная линейка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377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EBD290-BA86-4035-9599-494542E41763}" type="datetime8">
              <a:rPr lang="ru-RU" noProof="0" smtClean="0"/>
              <a:t>12.01.2021 5:56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6993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78772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7009C8-B911-4C59-AD6D-21F2B536F214}" type="datetime8">
              <a:rPr lang="ru-RU" noProof="0" smtClean="0"/>
              <a:t>12.01.2021 5:56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001" y="2981325"/>
            <a:ext cx="1866900" cy="28289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9" name="Объект 7">
            <a:extLst>
              <a:ext uri="{FF2B5EF4-FFF2-40B4-BE49-F238E27FC236}">
                <a16:creationId xmlns:a16="http://schemas.microsoft.com/office/drawing/2014/main" id="{E983FCBB-03A1-486A-BDE2-92BD88EA0FC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729006" y="2981325"/>
            <a:ext cx="1866900" cy="28289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1136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3432B8B-A85D-47CE-98BC-3DF0B2F26AF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375400" y="431747"/>
            <a:ext cx="5105400" cy="68463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7088800" y="1468316"/>
            <a:ext cx="4831664" cy="3865070"/>
          </a:xfrm>
        </p:spPr>
        <p:txBody>
          <a:bodyPr rtlCol="0" anchor="ctr" anchorCtr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B03102-24B3-45E6-9495-7A5A0AD4E408}" type="datetime8">
              <a:rPr lang="ru-RU" noProof="0" smtClean="0"/>
              <a:t>12.01.2021 5:56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5416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ltGray">
          <a:xfrm>
            <a:off x="762000" y="305678"/>
            <a:ext cx="10667998" cy="1002422"/>
          </a:xfrm>
        </p:spPr>
        <p:txBody>
          <a:bodyPr rtlCol="0"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8AB7E3-96CE-4383-8404-7A62CB4460B7}" type="datetime8">
              <a:rPr lang="ru-RU" noProof="0" smtClean="0"/>
              <a:t>12.01.2021 5:56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  <a:p>
            <a:pPr rtl="0"/>
            <a:endParaRPr lang="ru-RU" noProof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1999" y="2443527"/>
            <a:ext cx="3348000" cy="2291676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Полилиния 6" title="Фигура номера страницы">
            <a:extLst>
              <a:ext uri="{FF2B5EF4-FFF2-40B4-BE49-F238E27FC236}">
                <a16:creationId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AAC19ED-7CFA-4AF2-BE7E-6017F4B12C9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5" name="Объект 7">
            <a:extLst>
              <a:ext uri="{FF2B5EF4-FFF2-40B4-BE49-F238E27FC236}">
                <a16:creationId xmlns:a16="http://schemas.microsoft.com/office/drawing/2014/main" id="{AF3C3132-3E24-455C-9341-F3767C087D5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21999" y="2443527"/>
            <a:ext cx="3348000" cy="2291676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6" name="Объект 7">
            <a:extLst>
              <a:ext uri="{FF2B5EF4-FFF2-40B4-BE49-F238E27FC236}">
                <a16:creationId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081999" y="2443527"/>
            <a:ext cx="3348000" cy="2291676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278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bg bwMode="grayWhite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C8E5ED0-7922-414F-9B0F-CA82F0A3C660}"/>
              </a:ext>
            </a:extLst>
          </p:cNvPr>
          <p:cNvSpPr/>
          <p:nvPr userDrawn="1"/>
        </p:nvSpPr>
        <p:spPr>
          <a:xfrm>
            <a:off x="0" y="1540330"/>
            <a:ext cx="12192000" cy="47156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628571" y="6314440"/>
            <a:ext cx="3814856" cy="365125"/>
          </a:xfrm>
        </p:spPr>
        <p:txBody>
          <a:bodyPr rtlCol="0"/>
          <a:lstStyle/>
          <a:p>
            <a:pPr rtl="0"/>
            <a:fld id="{DA10F931-754C-42BB-A43B-45F008DCA023}" type="datetime8">
              <a:rPr lang="ru-RU" noProof="0" smtClean="0"/>
              <a:t>12.01.2021 5:56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  <a:p>
            <a:pPr rtl="0"/>
            <a:endParaRPr lang="ru-RU" noProof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1999" y="2875327"/>
            <a:ext cx="3348000" cy="2291676"/>
          </a:xfrm>
        </p:spPr>
        <p:txBody>
          <a:bodyPr rtlCol="0" anchor="ctr" anchorCtr="0"/>
          <a:lstStyle/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Полилиния 6" title="Фигура номера страницы">
            <a:extLst>
              <a:ext uri="{FF2B5EF4-FFF2-40B4-BE49-F238E27FC236}">
                <a16:creationId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AAC19ED-7CFA-4AF2-BE7E-6017F4B12C9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6" name="Объект 7">
            <a:extLst>
              <a:ext uri="{FF2B5EF4-FFF2-40B4-BE49-F238E27FC236}">
                <a16:creationId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081999" y="2875327"/>
            <a:ext cx="3348000" cy="2291676"/>
          </a:xfrm>
        </p:spPr>
        <p:txBody>
          <a:bodyPr rtlCol="0" anchor="ctr" anchorCtr="0"/>
          <a:lstStyle/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C4C76CE-242A-40DC-B9BA-9F6CD2FEB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761999" y="280278"/>
            <a:ext cx="10676571" cy="1002422"/>
          </a:xfrm>
        </p:spPr>
        <p:txBody>
          <a:bodyPr rtlCol="0"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6689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2000" y="352848"/>
            <a:ext cx="10667998" cy="1002422"/>
          </a:xfrm>
        </p:spPr>
        <p:txBody>
          <a:bodyPr rtlCol="0" anchor="ctr" anchorCtr="0"/>
          <a:lstStyle>
            <a:lvl1pPr algn="l">
              <a:defRPr/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48724" y="1534886"/>
            <a:ext cx="2581273" cy="427536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61035F-B302-440F-9892-31DFA293864C}" type="datetime8">
              <a:rPr lang="ru-RU" noProof="0" smtClean="0"/>
              <a:t>12.01.2021 5:56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000" y="1534886"/>
            <a:ext cx="7829550" cy="427536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9747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права, содержимое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768376-ED37-468E-9A28-4A8C73222CFB}"/>
              </a:ext>
            </a:extLst>
          </p:cNvPr>
          <p:cNvSpPr/>
          <p:nvPr userDrawn="1"/>
        </p:nvSpPr>
        <p:spPr>
          <a:xfrm>
            <a:off x="5263637" y="0"/>
            <a:ext cx="69283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5F199C-3216-442A-80FB-EE8E5CC18A62}" type="datetime8">
              <a:rPr lang="ru-RU" noProof="0" smtClean="0"/>
              <a:t>12.01.2021 5:56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  <a:p>
            <a:pPr rtl="0"/>
            <a:endParaRPr lang="ru-RU" noProof="0"/>
          </a:p>
        </p:txBody>
      </p:sp>
      <p:sp>
        <p:nvSpPr>
          <p:cNvPr id="6" name="Объект 12">
            <a:extLst>
              <a:ext uri="{FF2B5EF4-FFF2-40B4-BE49-F238E27FC236}">
                <a16:creationId xmlns:a16="http://schemas.microsoft.com/office/drawing/2014/main" id="{DEDD3AEB-5731-4BFB-B455-2CAA76BB8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2695" y="358646"/>
            <a:ext cx="5505450" cy="5896056"/>
          </a:xfrm>
        </p:spPr>
        <p:txBody>
          <a:bodyPr rtlCol="0" anchor="ctr" anchorCtr="0">
            <a:normAutofit/>
          </a:bodyPr>
          <a:lstStyle>
            <a:lvl1pPr>
              <a:defRPr sz="2800"/>
            </a:lvl1pPr>
          </a:lstStyle>
          <a:p>
            <a:pPr marL="0" lvl="0" indent="0" rtl="0">
              <a:lnSpc>
                <a:spcPct val="100000"/>
              </a:lnSpc>
              <a:spcAft>
                <a:spcPts val="2400"/>
              </a:spcAft>
              <a:buNone/>
            </a:pPr>
            <a:r>
              <a:rPr lang="ru-RU" sz="3200" noProof="0">
                <a:cs typeface="Segoe UI" panose="020B0502040204020203" pitchFamily="34" charset="0"/>
              </a:rPr>
              <a:t>Образец текста</a:t>
            </a:r>
          </a:p>
        </p:txBody>
      </p:sp>
      <p:sp>
        <p:nvSpPr>
          <p:cNvPr id="8" name="Полилиния 6" title="Фигура номера страницы">
            <a:extLst>
              <a:ext uri="{FF2B5EF4-FFF2-40B4-BE49-F238E27FC236}">
                <a16:creationId xmlns:a16="http://schemas.microsoft.com/office/drawing/2014/main" id="{F054F317-CFFE-48EF-91D4-872C9FE7043D}"/>
              </a:ext>
            </a:extLst>
          </p:cNvPr>
          <p:cNvSpPr/>
          <p:nvPr userDrawn="1"/>
        </p:nvSpPr>
        <p:spPr bwMode="auto">
          <a:xfrm>
            <a:off x="11793378" y="36016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0D58896D-DB7B-49E4-87EC-67CEAB2EF5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570" y="548792"/>
            <a:ext cx="3833906" cy="4952492"/>
          </a:xfrm>
        </p:spPr>
        <p:txBody>
          <a:bodyPr rtlCol="0"/>
          <a:lstStyle/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11781761" y="582428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9F9883E2-3D63-40B4-9105-EAB596140EA2}" type="slidenum">
              <a:rPr lang="ru-RU" noProof="0" smtClean="0">
                <a:solidFill>
                  <a:schemeClr val="bg2"/>
                </a:solidFill>
              </a:rPr>
              <a:t>‹#›</a:t>
            </a:fld>
            <a:endParaRPr lang="ru-RU" noProof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9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6" title="Фигура номера страницы">
            <a:extLst>
              <a:ext uri="{FF2B5EF4-FFF2-40B4-BE49-F238E27FC236}">
                <a16:creationId xmlns:a16="http://schemas.microsoft.com/office/drawing/2014/main" id="{B162E9BD-1CEB-41D5-8DEB-7C5EDF3B01C3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fld id="{BFA968BF-6CF3-4B7F-8903-2BAC597AC6C3}" type="datetime8">
              <a:rPr lang="ru-RU" noProof="0" smtClean="0"/>
              <a:t>12.01.2021 5:56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Добавить нижний колонтитул </a:t>
            </a: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1784011" y="587179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tx2"/>
                </a:solidFill>
                <a:latin typeface="+mj-lt"/>
              </a:defRPr>
            </a:lvl1pPr>
          </a:lstStyle>
          <a:p>
            <a:pPr rtl="0"/>
            <a:fld id="{7AAC19ED-7CFA-4AF2-BE7E-6017F4B12C94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 9" title="Горизонтальная линейка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8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73" r:id="rId4"/>
    <p:sldLayoutId id="2147483677" r:id="rId5"/>
    <p:sldLayoutId id="2147483674" r:id="rId6"/>
    <p:sldLayoutId id="2147483679" r:id="rId7"/>
    <p:sldLayoutId id="2147483678" r:id="rId8"/>
    <p:sldLayoutId id="2147483676" r:id="rId9"/>
    <p:sldLayoutId id="2147483675" r:id="rId10"/>
    <p:sldLayoutId id="2147483665" r:id="rId11"/>
    <p:sldLayoutId id="2147483682" r:id="rId12"/>
    <p:sldLayoutId id="2147483681" r:id="rId13"/>
    <p:sldLayoutId id="2147483667" r:id="rId14"/>
    <p:sldLayoutId id="2147483668" r:id="rId15"/>
    <p:sldLayoutId id="2147483680" r:id="rId1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5HceGkQBqs&amp;t=98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XcDcWtZwytY&amp;t=14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еподаватель">
            <a:extLst>
              <a:ext uri="{FF2B5EF4-FFF2-40B4-BE49-F238E27FC236}">
                <a16:creationId xmlns:a16="http://schemas.microsoft.com/office/drawing/2014/main" id="{55999741-3CB0-4E9F-9B1F-47F7BDC2D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6" y="0"/>
            <a:ext cx="12240000" cy="690664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78B3CD-9828-4280-95EC-5F9D73400FF8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213840" y="815287"/>
            <a:ext cx="8863368" cy="2638033"/>
          </a:xfrm>
        </p:spPr>
        <p:txBody>
          <a:bodyPr rtlCol="0"/>
          <a:lstStyle/>
          <a:p>
            <a:pPr rtl="0"/>
            <a:r>
              <a:rPr lang="uk-UA" sz="8800" dirty="0">
                <a:solidFill>
                  <a:schemeClr val="tx1"/>
                </a:solidFill>
              </a:rPr>
              <a:t>БЕЗПЕКА ПІД ЧАС ПРАКТИКИ</a:t>
            </a:r>
            <a:endParaRPr lang="ru-RU" sz="8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9A3178-CB65-4687-BC8A-DBB6F3C6E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7638" y="5759041"/>
            <a:ext cx="7034362" cy="1052898"/>
          </a:xfrm>
        </p:spPr>
        <p:txBody>
          <a:bodyPr rtlCol="0">
            <a:normAutofit lnSpcReduction="10000"/>
          </a:bodyPr>
          <a:lstStyle/>
          <a:p>
            <a:pPr rtl="0">
              <a:lnSpc>
                <a:spcPct val="100000"/>
              </a:lnSpc>
            </a:pPr>
            <a:r>
              <a:rPr lang="uk-UA" sz="3200" dirty="0">
                <a:solidFill>
                  <a:schemeClr val="tx1"/>
                </a:solidFill>
                <a:cs typeface="Segoe UI" panose="020B0502040204020203" pitchFamily="34" charset="0"/>
              </a:rPr>
              <a:t>Д</a:t>
            </a:r>
            <a:r>
              <a:rPr lang="ru-RU" sz="3200" dirty="0" err="1">
                <a:solidFill>
                  <a:schemeClr val="tx1"/>
                </a:solidFill>
                <a:cs typeface="Segoe UI" panose="020B0502040204020203" pitchFamily="34" charset="0"/>
              </a:rPr>
              <a:t>оцент</a:t>
            </a:r>
            <a:r>
              <a:rPr lang="ru-RU" sz="3200" dirty="0">
                <a:solidFill>
                  <a:schemeClr val="tx1"/>
                </a:solidFill>
                <a:cs typeface="Segoe UI" panose="020B0502040204020203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cs typeface="Segoe UI" panose="020B0502040204020203" pitchFamily="34" charset="0"/>
              </a:rPr>
              <a:t>кафедри</a:t>
            </a:r>
            <a:r>
              <a:rPr lang="ru-RU" sz="3200" dirty="0">
                <a:solidFill>
                  <a:schemeClr val="tx1"/>
                </a:solidFill>
                <a:cs typeface="Segoe UI" panose="020B0502040204020203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cs typeface="Segoe UI" panose="020B0502040204020203" pitchFamily="34" charset="0"/>
              </a:rPr>
              <a:t>техгнологій</a:t>
            </a:r>
            <a:r>
              <a:rPr lang="ru-RU" sz="3200" dirty="0">
                <a:solidFill>
                  <a:schemeClr val="tx1"/>
                </a:solidFill>
                <a:cs typeface="Segoe UI" panose="020B0502040204020203" pitchFamily="34" charset="0"/>
              </a:rPr>
              <a:t> на БЖД, к.т.н. </a:t>
            </a:r>
            <a:r>
              <a:rPr lang="ru-RU" sz="3200" dirty="0" err="1">
                <a:solidFill>
                  <a:schemeClr val="tx1"/>
                </a:solidFill>
                <a:cs typeface="Segoe UI" panose="020B0502040204020203" pitchFamily="34" charset="0"/>
              </a:rPr>
              <a:t>Безсонний</a:t>
            </a:r>
            <a:r>
              <a:rPr lang="ru-RU" sz="3200" dirty="0">
                <a:solidFill>
                  <a:schemeClr val="tx1"/>
                </a:solidFill>
                <a:cs typeface="Segoe UI" panose="020B0502040204020203" pitchFamily="34" charset="0"/>
              </a:rPr>
              <a:t> В.Л.</a:t>
            </a:r>
          </a:p>
        </p:txBody>
      </p:sp>
      <p:grpSp>
        <p:nvGrpSpPr>
          <p:cNvPr id="6" name="Группа 5" descr="декоративный элемент">
            <a:extLst>
              <a:ext uri="{FF2B5EF4-FFF2-40B4-BE49-F238E27FC236}">
                <a16:creationId xmlns:a16="http://schemas.microsoft.com/office/drawing/2014/main" id="{698C1723-6BE3-4292-90F2-43C7A22F5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 bwMode="white">
          <a:xfrm>
            <a:off x="2407626" y="749808"/>
            <a:ext cx="8729765" cy="4584193"/>
            <a:chOff x="2989385" y="1679331"/>
            <a:chExt cx="7376746" cy="2681654"/>
          </a:xfrm>
        </p:grpSpPr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EFF9A4E4-33FF-4BA5-9A1C-6E8B73621BEB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737674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D9168D7F-9049-4135-9731-02DB8D3CD4C9}"/>
                </a:ext>
              </a:extLst>
            </p:cNvPr>
            <p:cNvCxnSpPr/>
            <p:nvPr/>
          </p:nvCxnSpPr>
          <p:spPr bwMode="white">
            <a:xfrm>
              <a:off x="10366130" y="1688123"/>
              <a:ext cx="0" cy="2672862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0A19D412-8FFA-4958-A76C-EB9E1F690AD9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0" cy="26748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E85B0E36-8696-452F-958E-984FBF104D99}"/>
                </a:ext>
              </a:extLst>
            </p:cNvPr>
            <p:cNvCxnSpPr/>
            <p:nvPr/>
          </p:nvCxnSpPr>
          <p:spPr bwMode="white">
            <a:xfrm>
              <a:off x="2989385" y="4354131"/>
              <a:ext cx="174087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D3F49821-5888-450B-ABA1-D4D7B73EC2AB}"/>
                </a:ext>
              </a:extLst>
            </p:cNvPr>
            <p:cNvCxnSpPr/>
            <p:nvPr/>
          </p:nvCxnSpPr>
          <p:spPr bwMode="white">
            <a:xfrm>
              <a:off x="8625254" y="4360985"/>
              <a:ext cx="174087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Номер слайда 3" hidden="1">
            <a:extLst>
              <a:ext uri="{FF2B5EF4-FFF2-40B4-BE49-F238E27FC236}">
                <a16:creationId xmlns:a16="http://schemas.microsoft.com/office/drawing/2014/main" id="{192D9B22-CA63-4CDB-8957-40947F45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516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B86D27-68F1-47B9-A6E0-2CEAFAEB2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15" y="358646"/>
            <a:ext cx="3833906" cy="2278772"/>
          </a:xfrm>
        </p:spPr>
        <p:txBody>
          <a:bodyPr rtlCol="0"/>
          <a:lstStyle/>
          <a:p>
            <a:pPr algn="ctr" rtl="0"/>
            <a:r>
              <a:rPr lang="ru-RU" dirty="0"/>
              <a:t>ЗАГАЛЬНІ ВИМОГИ</a:t>
            </a:r>
          </a:p>
        </p:txBody>
      </p:sp>
      <p:pic>
        <p:nvPicPr>
          <p:cNvPr id="1026" name="Picture 2" descr="Practicing HD Stock Images | Shutterstock">
            <a:extLst>
              <a:ext uri="{FF2B5EF4-FFF2-40B4-BE49-F238E27FC236}">
                <a16:creationId xmlns:a16="http://schemas.microsoft.com/office/drawing/2014/main" id="{C2842E57-CD42-4B9D-8AD4-E5C646FFF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" y="3141248"/>
            <a:ext cx="5176905" cy="371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01FE517-4250-4C79-9288-408F6A696F37}"/>
              </a:ext>
            </a:extLst>
          </p:cNvPr>
          <p:cNvSpPr/>
          <p:nvPr/>
        </p:nvSpPr>
        <p:spPr>
          <a:xfrm>
            <a:off x="5184220" y="0"/>
            <a:ext cx="7007779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2425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927100" algn="l"/>
              </a:tabLst>
            </a:pPr>
            <a:r>
              <a:rPr lang="uk-UA" sz="24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ознайомитися з розташуванням установи – бази практики, умовами проїзду до місця роботи громадським або іншим транспортом;</a:t>
            </a:r>
            <a:endParaRPr lang="ru-RU" sz="2400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2425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927100" algn="l"/>
              </a:tabLst>
            </a:pPr>
            <a:r>
              <a:rPr lang="uk-UA" sz="24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прибути на практику у встановлені наказом ректора терміни, маючи при собі паспорт, направлення на практику, студентський квиток, програму практики, щоденник із завданням, а також документи, передбачені договором про проведення практики.</a:t>
            </a:r>
            <a:endParaRPr lang="ru-RU" sz="2400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2425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927100" algn="l"/>
              </a:tabLst>
            </a:pPr>
            <a:r>
              <a:rPr lang="uk-UA" sz="24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пройти вступний інструктаж з охорони праці та інструктаж на робочому місці;</a:t>
            </a:r>
            <a:endParaRPr lang="ru-RU" sz="2400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ts val="2425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927100" algn="l"/>
              </a:tabLst>
            </a:pP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ознайомитись з розташуванням основного і запасних виходів з будівлі бази практики, з планами евакуації, розміщенням засобів пожежогасіння, умовами доступу до міської телефонної мережі;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ts val="2425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927100" algn="l"/>
              </a:tabLst>
            </a:pPr>
            <a:r>
              <a:rPr lang="uk-UA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виявити наявність в установах підприємств медичного кабінету, уточнити час його роботи;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2425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927100" algn="l"/>
              </a:tabLst>
            </a:pPr>
            <a:r>
              <a:rPr lang="uk-UA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записати контактні телефони керівників практики.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642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C1445F58-7953-47AD-917A-485216F77D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05200" y="1366613"/>
            <a:ext cx="5746376" cy="3742382"/>
          </a:xfrm>
        </p:spPr>
        <p:txBody>
          <a:bodyPr rtlCol="0">
            <a:normAutofit/>
          </a:bodyPr>
          <a:lstStyle/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ru-RU" sz="3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ПЕРЕД ПОЧАТКОМ РОБОТИ</a:t>
            </a:r>
          </a:p>
          <a:p>
            <a:pPr marL="0" lvl="0" indent="0" rtl="0">
              <a:lnSpc>
                <a:spcPct val="100000"/>
              </a:lnSpc>
              <a:spcAft>
                <a:spcPts val="2400"/>
              </a:spcAft>
              <a:buNone/>
            </a:pPr>
            <a:r>
              <a:rPr lang="ru-RU" sz="3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ПІД ЧАС РОБОТИ</a:t>
            </a:r>
          </a:p>
          <a:p>
            <a:pPr marL="0" lvl="0" indent="0" rtl="0">
              <a:lnSpc>
                <a:spcPct val="100000"/>
              </a:lnSpc>
              <a:spcAft>
                <a:spcPts val="2400"/>
              </a:spcAft>
              <a:buNone/>
            </a:pPr>
            <a:r>
              <a:rPr lang="ru-RU" sz="3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ПІСЛЯ ЗАКІНЧЕННЯ РОБОТИ</a:t>
            </a:r>
          </a:p>
          <a:p>
            <a:pPr marL="0" lvl="0" indent="0" rtl="0">
              <a:lnSpc>
                <a:spcPct val="100000"/>
              </a:lnSpc>
              <a:spcAft>
                <a:spcPts val="2400"/>
              </a:spcAft>
              <a:buNone/>
            </a:pPr>
            <a:r>
              <a:rPr lang="ru-RU" sz="3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В АВАРІЙНИХ СИТУАЦІЯХ</a:t>
            </a:r>
          </a:p>
          <a:p>
            <a:pPr marL="0" lvl="0" indent="0" rtl="0">
              <a:lnSpc>
                <a:spcPct val="100000"/>
              </a:lnSpc>
              <a:spcAft>
                <a:spcPts val="2400"/>
              </a:spcAft>
              <a:buNone/>
            </a:pPr>
            <a:endParaRPr lang="ru-RU" sz="3000" dirty="0">
              <a:solidFill>
                <a:prstClr val="black">
                  <a:lumMod val="85000"/>
                  <a:lumOff val="15000"/>
                </a:prstClr>
              </a:solidFill>
              <a:cs typeface="Segoe UI" panose="020B0502040204020203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C3C117A-FBCE-4093-AA60-E0B1FCBAFCF6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 rtlCol="0"/>
          <a:lstStyle/>
          <a:p>
            <a:pPr rtl="0"/>
            <a:r>
              <a:rPr lang="uk-UA" dirty="0"/>
              <a:t>ВИМОГИ БЕЗПЕКИ</a:t>
            </a:r>
            <a:endParaRPr lang="ru-RU" dirty="0"/>
          </a:p>
        </p:txBody>
      </p:sp>
      <p:sp>
        <p:nvSpPr>
          <p:cNvPr id="7" name="Прямоугольник: скругленные углы 6" descr="декоративный элемент">
            <a:extLst>
              <a:ext uri="{FF2B5EF4-FFF2-40B4-BE49-F238E27FC236}">
                <a16:creationId xmlns:a16="http://schemas.microsoft.com/office/drawing/2014/main" id="{67E2D39B-E5BA-4353-811F-D83F9A05D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14135" y="3841208"/>
            <a:ext cx="3833906" cy="2611038"/>
          </a:xfrm>
          <a:prstGeom prst="roundRect">
            <a:avLst>
              <a:gd name="adj" fmla="val 50000"/>
            </a:avLst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0" name="Овал 9" descr="декоративный элемент">
            <a:extLst>
              <a:ext uri="{FF2B5EF4-FFF2-40B4-BE49-F238E27FC236}">
                <a16:creationId xmlns:a16="http://schemas.microsoft.com/office/drawing/2014/main" id="{C9975B72-4581-4DBC-941E-6521DE4D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0293" y="1323861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1" name="Надпись 10">
            <a:extLst>
              <a:ext uri="{FF2B5EF4-FFF2-40B4-BE49-F238E27FC236}">
                <a16:creationId xmlns:a16="http://schemas.microsoft.com/office/drawing/2014/main" id="{38514EB5-3483-49AA-8069-F74D82B84A67}"/>
              </a:ext>
            </a:extLst>
          </p:cNvPr>
          <p:cNvSpPr txBox="1"/>
          <p:nvPr/>
        </p:nvSpPr>
        <p:spPr>
          <a:xfrm>
            <a:off x="396363" y="1337635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2000">
                <a:latin typeface="+mj-lt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12" name="Овал 11" descr="декоративный элемент">
            <a:extLst>
              <a:ext uri="{FF2B5EF4-FFF2-40B4-BE49-F238E27FC236}">
                <a16:creationId xmlns:a16="http://schemas.microsoft.com/office/drawing/2014/main" id="{41D35B0B-D4ED-464C-873F-642CBEC70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4457" y="2247122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3" name="Надпись 12">
            <a:extLst>
              <a:ext uri="{FF2B5EF4-FFF2-40B4-BE49-F238E27FC236}">
                <a16:creationId xmlns:a16="http://schemas.microsoft.com/office/drawing/2014/main" id="{1415C840-04E8-4B3B-A920-8B11BE41875C}"/>
              </a:ext>
            </a:extLst>
          </p:cNvPr>
          <p:cNvSpPr txBox="1"/>
          <p:nvPr/>
        </p:nvSpPr>
        <p:spPr>
          <a:xfrm>
            <a:off x="401674" y="2270421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2000">
                <a:latin typeface="+mj-lt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4" name="Овал 13" descr="декоративный элемент">
            <a:extLst>
              <a:ext uri="{FF2B5EF4-FFF2-40B4-BE49-F238E27FC236}">
                <a16:creationId xmlns:a16="http://schemas.microsoft.com/office/drawing/2014/main" id="{87375A3E-5AEC-448F-857F-931E05CDE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9567" y="3147360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5" name="Надпись 14">
            <a:extLst>
              <a:ext uri="{FF2B5EF4-FFF2-40B4-BE49-F238E27FC236}">
                <a16:creationId xmlns:a16="http://schemas.microsoft.com/office/drawing/2014/main" id="{3C96C1C0-BDE5-4837-A952-08C154405894}"/>
              </a:ext>
            </a:extLst>
          </p:cNvPr>
          <p:cNvSpPr txBox="1"/>
          <p:nvPr/>
        </p:nvSpPr>
        <p:spPr>
          <a:xfrm>
            <a:off x="386370" y="3179451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2000">
                <a:latin typeface="+mj-lt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16" name="Овал 15" descr="декоративный элемент">
            <a:extLst>
              <a:ext uri="{FF2B5EF4-FFF2-40B4-BE49-F238E27FC236}">
                <a16:creationId xmlns:a16="http://schemas.microsoft.com/office/drawing/2014/main" id="{404EE672-043B-4A9C-9B4F-61AC099E5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4289" y="3992995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7" name="Надпись 16">
            <a:extLst>
              <a:ext uri="{FF2B5EF4-FFF2-40B4-BE49-F238E27FC236}">
                <a16:creationId xmlns:a16="http://schemas.microsoft.com/office/drawing/2014/main" id="{DDA1630E-E52B-4235-9AAF-45C521F86D65}"/>
              </a:ext>
            </a:extLst>
          </p:cNvPr>
          <p:cNvSpPr txBox="1"/>
          <p:nvPr/>
        </p:nvSpPr>
        <p:spPr>
          <a:xfrm>
            <a:off x="392300" y="4016294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2000">
                <a:latin typeface="+mj-lt"/>
                <a:cs typeface="Segoe UI Semibold" panose="020B0702040204020203" pitchFamily="34" charset="0"/>
              </a:rPr>
              <a:t>4</a:t>
            </a:r>
          </a:p>
        </p:txBody>
      </p:sp>
      <p:pic>
        <p:nvPicPr>
          <p:cNvPr id="24" name="Графический объект 23" descr="Огонь">
            <a:extLst>
              <a:ext uri="{FF2B5EF4-FFF2-40B4-BE49-F238E27FC236}">
                <a16:creationId xmlns:a16="http://schemas.microsoft.com/office/drawing/2014/main" id="{B4DE1D45-AF40-46FB-9CC0-37DB471BE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02103" y="4366968"/>
            <a:ext cx="1332000" cy="1332000"/>
          </a:xfrm>
          <a:prstGeom prst="rect">
            <a:avLst/>
          </a:prstGeom>
        </p:spPr>
      </p:pic>
      <p:pic>
        <p:nvPicPr>
          <p:cNvPr id="26" name="Графический объект 25" descr="Сигнализация">
            <a:extLst>
              <a:ext uri="{FF2B5EF4-FFF2-40B4-BE49-F238E27FC236}">
                <a16:creationId xmlns:a16="http://schemas.microsoft.com/office/drawing/2014/main" id="{6C08F393-90B6-410D-A159-3FBC134504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07203" y="4460995"/>
            <a:ext cx="1296000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67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7EBD15D-3157-439E-AF77-1602CEB61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ru-RU" noProof="0" smtClean="0"/>
              <a:pPr rtl="0"/>
              <a:t>4</a:t>
            </a:fld>
            <a:endParaRPr lang="ru-RU" noProof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147D36-EECE-44FB-9231-249AA4570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1" y="0"/>
            <a:ext cx="9011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1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DD84A07-2F73-45CD-B9CF-3EF189D1E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ru-RU" noProof="0" smtClean="0"/>
              <a:pPr rtl="0"/>
              <a:t>5</a:t>
            </a:fld>
            <a:endParaRPr lang="ru-RU" noProof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78C356-D6D7-452D-A844-789E02FCB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379" y="3517"/>
            <a:ext cx="9129932" cy="684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75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4E6CE2A-C4FE-4CFE-B0E7-28B4A87C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ru-RU" noProof="0" smtClean="0"/>
              <a:pPr rtl="0"/>
              <a:t>6</a:t>
            </a:fld>
            <a:endParaRPr lang="ru-RU" noProof="0"/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274DC29-3937-4211-B366-9BC641B60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63" y="3517"/>
            <a:ext cx="10581248" cy="685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92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35CC7BD-5C13-4EE2-83D0-EA6B0F907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ru-RU" noProof="0" smtClean="0"/>
              <a:pPr rtl="0"/>
              <a:t>7</a:t>
            </a:fld>
            <a:endParaRPr lang="ru-RU" noProof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49CBD9-32CA-4552-B3BC-65CFD7015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36331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443E98-D1CA-4FFC-B587-F56E0B5B3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880" y="309490"/>
            <a:ext cx="6231988" cy="623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859B8-20D7-4327-B945-9DB34BBA1DF7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126609" y="305678"/>
            <a:ext cx="11887199" cy="1002422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ЗАКОН УКРАЇНИ «ПРО ОХОРОНУ ПРАЦІ»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861C65-5310-42F3-BA62-63E7E01D96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6609" y="1709530"/>
            <a:ext cx="11657401" cy="4532244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Стаття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14.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Обов'язки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працівника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щодо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додержання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нормативно-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охорони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праці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1800" b="1" i="1" dirty="0" err="1"/>
              <a:t>Працівник</a:t>
            </a:r>
            <a:r>
              <a:rPr lang="ru-RU" sz="1800" b="1" i="1" dirty="0"/>
              <a:t> </a:t>
            </a:r>
            <a:r>
              <a:rPr lang="ru-RU" sz="1800" b="1" i="1" dirty="0" err="1"/>
              <a:t>зобов'язаний</a:t>
            </a:r>
            <a:r>
              <a:rPr lang="ru-RU" sz="1800" b="1" i="1" dirty="0"/>
              <a:t>:</a:t>
            </a:r>
          </a:p>
          <a:p>
            <a:r>
              <a:rPr lang="ru-RU" sz="24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дбати</a:t>
            </a:r>
            <a:r>
              <a:rPr lang="ru-R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особисту </a:t>
            </a:r>
            <a:r>
              <a:rPr lang="ru-RU" sz="24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безпеку</a:t>
            </a:r>
            <a:r>
              <a:rPr lang="ru-R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здоров'я</a:t>
            </a:r>
            <a:r>
              <a:rPr lang="ru-RU" sz="2400" b="1" u="sng" dirty="0">
                <a:solidFill>
                  <a:srgbClr val="C00000"/>
                </a:solidFill>
              </a:rPr>
              <a:t>, </a:t>
            </a:r>
            <a:r>
              <a:rPr lang="ru-RU" sz="2400" b="1" dirty="0">
                <a:solidFill>
                  <a:srgbClr val="C00000"/>
                </a:solidFill>
              </a:rPr>
              <a:t>а </a:t>
            </a:r>
            <a:r>
              <a:rPr lang="ru-RU" sz="2400" b="1" dirty="0" err="1">
                <a:solidFill>
                  <a:srgbClr val="C00000"/>
                </a:solidFill>
              </a:rPr>
              <a:t>також</a:t>
            </a:r>
            <a:r>
              <a:rPr lang="ru-RU" sz="2400" b="1" dirty="0">
                <a:solidFill>
                  <a:srgbClr val="C00000"/>
                </a:solidFill>
              </a:rPr>
              <a:t> про </a:t>
            </a:r>
            <a:r>
              <a:rPr lang="ru-RU" sz="2400" b="1" dirty="0" err="1">
                <a:solidFill>
                  <a:srgbClr val="C00000"/>
                </a:solidFill>
              </a:rPr>
              <a:t>безпеку</a:t>
            </a:r>
            <a:r>
              <a:rPr lang="ru-RU" sz="2400" b="1" dirty="0">
                <a:solidFill>
                  <a:srgbClr val="C00000"/>
                </a:solidFill>
              </a:rPr>
              <a:t> і </a:t>
            </a:r>
            <a:r>
              <a:rPr lang="ru-RU" sz="2400" b="1" dirty="0" err="1">
                <a:solidFill>
                  <a:srgbClr val="C00000"/>
                </a:solidFill>
              </a:rPr>
              <a:t>здоров'я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оточуючих</a:t>
            </a:r>
            <a:r>
              <a:rPr lang="ru-RU" sz="2400" b="1" dirty="0">
                <a:solidFill>
                  <a:srgbClr val="C00000"/>
                </a:solidFill>
              </a:rPr>
              <a:t> людей в </a:t>
            </a:r>
            <a:r>
              <a:rPr lang="ru-RU" sz="2400" b="1" dirty="0" err="1">
                <a:solidFill>
                  <a:srgbClr val="C00000"/>
                </a:solidFill>
              </a:rPr>
              <a:t>процесі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виконання</a:t>
            </a:r>
            <a:r>
              <a:rPr lang="ru-RU" sz="2400" b="1" dirty="0">
                <a:solidFill>
                  <a:srgbClr val="C00000"/>
                </a:solidFill>
              </a:rPr>
              <a:t> будь-</a:t>
            </a:r>
            <a:r>
              <a:rPr lang="ru-RU" sz="2400" b="1" dirty="0" err="1">
                <a:solidFill>
                  <a:srgbClr val="C00000"/>
                </a:solidFill>
              </a:rPr>
              <a:t>яких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робіт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чи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під</a:t>
            </a:r>
            <a:r>
              <a:rPr lang="ru-RU" sz="2400" b="1" dirty="0">
                <a:solidFill>
                  <a:srgbClr val="C00000"/>
                </a:solidFill>
              </a:rPr>
              <a:t> час </a:t>
            </a:r>
            <a:r>
              <a:rPr lang="ru-RU" sz="2400" b="1" dirty="0" err="1">
                <a:solidFill>
                  <a:srgbClr val="C00000"/>
                </a:solidFill>
              </a:rPr>
              <a:t>перебування</a:t>
            </a:r>
            <a:r>
              <a:rPr lang="ru-RU" sz="2400" b="1" dirty="0">
                <a:solidFill>
                  <a:srgbClr val="C00000"/>
                </a:solidFill>
              </a:rPr>
              <a:t> на </a:t>
            </a:r>
            <a:r>
              <a:rPr lang="ru-RU" sz="2400" b="1" dirty="0" err="1">
                <a:solidFill>
                  <a:srgbClr val="C00000"/>
                </a:solidFill>
              </a:rPr>
              <a:t>території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підприємства</a:t>
            </a:r>
            <a:r>
              <a:rPr lang="ru-RU" sz="2400" b="1" dirty="0">
                <a:solidFill>
                  <a:srgbClr val="C00000"/>
                </a:solidFill>
              </a:rPr>
              <a:t>;</a:t>
            </a:r>
          </a:p>
          <a:p>
            <a:r>
              <a:rPr lang="ru-RU" sz="1800" dirty="0"/>
              <a:t>знати і </a:t>
            </a:r>
            <a:r>
              <a:rPr lang="ru-RU" sz="1800" dirty="0" err="1"/>
              <a:t>виконувати</a:t>
            </a:r>
            <a:r>
              <a:rPr lang="ru-RU" sz="1800" dirty="0"/>
              <a:t> </a:t>
            </a:r>
            <a:r>
              <a:rPr lang="ru-RU" sz="1800" dirty="0" err="1"/>
              <a:t>вимоги</a:t>
            </a:r>
            <a:r>
              <a:rPr lang="ru-RU" sz="1800" dirty="0"/>
              <a:t> нормативно-</a:t>
            </a:r>
            <a:r>
              <a:rPr lang="ru-RU" sz="1800" dirty="0" err="1"/>
              <a:t>правових</a:t>
            </a:r>
            <a:r>
              <a:rPr lang="ru-RU" sz="1800" dirty="0"/>
              <a:t> </a:t>
            </a:r>
            <a:r>
              <a:rPr lang="ru-RU" sz="1800" dirty="0" err="1"/>
              <a:t>актів</a:t>
            </a:r>
            <a:r>
              <a:rPr lang="ru-RU" sz="1800" dirty="0"/>
              <a:t> з </a:t>
            </a:r>
            <a:r>
              <a:rPr lang="ru-RU" sz="1800" dirty="0" err="1"/>
              <a:t>охорони</a:t>
            </a:r>
            <a:r>
              <a:rPr lang="ru-RU" sz="1800" dirty="0"/>
              <a:t> </a:t>
            </a:r>
            <a:r>
              <a:rPr lang="ru-RU" sz="1800" dirty="0" err="1"/>
              <a:t>праці</a:t>
            </a:r>
            <a:r>
              <a:rPr lang="ru-RU" sz="1800" dirty="0"/>
              <a:t>, правила </a:t>
            </a:r>
            <a:r>
              <a:rPr lang="ru-RU" sz="1800" dirty="0" err="1"/>
              <a:t>поводження</a:t>
            </a:r>
            <a:r>
              <a:rPr lang="ru-RU" sz="1800" dirty="0"/>
              <a:t> з машинами, </a:t>
            </a:r>
            <a:r>
              <a:rPr lang="ru-RU" sz="1800" dirty="0" err="1"/>
              <a:t>механізмами</a:t>
            </a:r>
            <a:r>
              <a:rPr lang="ru-RU" sz="1800" dirty="0"/>
              <a:t>, </a:t>
            </a:r>
            <a:r>
              <a:rPr lang="ru-RU" sz="1800" dirty="0" err="1"/>
              <a:t>устаткуванням</a:t>
            </a:r>
            <a:r>
              <a:rPr lang="ru-RU" sz="1800" dirty="0"/>
              <a:t> та </a:t>
            </a:r>
            <a:r>
              <a:rPr lang="ru-RU" sz="1800" dirty="0" err="1"/>
              <a:t>іншими</a:t>
            </a:r>
            <a:r>
              <a:rPr lang="ru-RU" sz="1800" dirty="0"/>
              <a:t> </a:t>
            </a:r>
            <a:r>
              <a:rPr lang="ru-RU" sz="1800" dirty="0" err="1"/>
              <a:t>засобами</a:t>
            </a:r>
            <a:r>
              <a:rPr lang="ru-RU" sz="1800" dirty="0"/>
              <a:t> </a:t>
            </a:r>
            <a:r>
              <a:rPr lang="ru-RU" sz="1800" dirty="0" err="1"/>
              <a:t>виробництва</a:t>
            </a:r>
            <a:r>
              <a:rPr lang="ru-RU" sz="1800" dirty="0"/>
              <a:t>, </a:t>
            </a:r>
            <a:r>
              <a:rPr lang="ru-RU" sz="1800" dirty="0" err="1"/>
              <a:t>користуватися</a:t>
            </a:r>
            <a:r>
              <a:rPr lang="ru-RU" sz="1800" dirty="0"/>
              <a:t> </a:t>
            </a:r>
            <a:r>
              <a:rPr lang="ru-RU" sz="1800" dirty="0" err="1"/>
              <a:t>засобами</a:t>
            </a:r>
            <a:r>
              <a:rPr lang="ru-RU" sz="1800" dirty="0"/>
              <a:t> </a:t>
            </a:r>
            <a:r>
              <a:rPr lang="ru-RU" sz="1800" dirty="0" err="1"/>
              <a:t>колективного</a:t>
            </a:r>
            <a:r>
              <a:rPr lang="ru-RU" sz="1800" dirty="0"/>
              <a:t> та </a:t>
            </a:r>
            <a:r>
              <a:rPr lang="ru-RU" sz="1800" dirty="0" err="1"/>
              <a:t>індивідуального</a:t>
            </a:r>
            <a:r>
              <a:rPr lang="ru-RU" sz="1800" dirty="0"/>
              <a:t> </a:t>
            </a:r>
            <a:r>
              <a:rPr lang="ru-RU" sz="1800" dirty="0" err="1"/>
              <a:t>захисту</a:t>
            </a:r>
            <a:r>
              <a:rPr lang="ru-RU" sz="1800" dirty="0"/>
              <a:t>;</a:t>
            </a:r>
          </a:p>
          <a:p>
            <a:r>
              <a:rPr lang="ru-RU" sz="1800" dirty="0" err="1"/>
              <a:t>проходити</a:t>
            </a:r>
            <a:r>
              <a:rPr lang="ru-RU" sz="1800" dirty="0"/>
              <a:t> у </a:t>
            </a:r>
            <a:r>
              <a:rPr lang="ru-RU" sz="1800" dirty="0" err="1"/>
              <a:t>встановленому</a:t>
            </a:r>
            <a:r>
              <a:rPr lang="ru-RU" sz="1800" dirty="0"/>
              <a:t> </a:t>
            </a:r>
            <a:r>
              <a:rPr lang="ru-RU" sz="1800" dirty="0" err="1"/>
              <a:t>законодавством</a:t>
            </a:r>
            <a:r>
              <a:rPr lang="ru-RU" sz="1800" dirty="0"/>
              <a:t> порядку </a:t>
            </a:r>
            <a:r>
              <a:rPr lang="ru-RU" sz="1800" dirty="0" err="1"/>
              <a:t>попередні</a:t>
            </a:r>
            <a:r>
              <a:rPr lang="ru-RU" sz="1800" dirty="0"/>
              <a:t> та </a:t>
            </a:r>
            <a:r>
              <a:rPr lang="ru-RU" sz="1800" dirty="0" err="1"/>
              <a:t>періодичні</a:t>
            </a:r>
            <a:r>
              <a:rPr lang="ru-RU" sz="1800" dirty="0"/>
              <a:t> </a:t>
            </a:r>
            <a:r>
              <a:rPr lang="ru-RU" sz="1800" dirty="0" err="1"/>
              <a:t>медичні</a:t>
            </a:r>
            <a:r>
              <a:rPr lang="ru-RU" sz="1800" dirty="0"/>
              <a:t> огляди.</a:t>
            </a:r>
          </a:p>
          <a:p>
            <a:pPr marL="0" indent="0">
              <a:buNone/>
            </a:pPr>
            <a:r>
              <a:rPr lang="ru-RU" sz="1800" b="1" dirty="0" err="1">
                <a:solidFill>
                  <a:srgbClr val="C00000"/>
                </a:solidFill>
              </a:rPr>
              <a:t>Працівник</a:t>
            </a:r>
            <a:r>
              <a:rPr lang="ru-RU" sz="1800" b="1" dirty="0">
                <a:solidFill>
                  <a:srgbClr val="C00000"/>
                </a:solidFill>
              </a:rPr>
              <a:t> </a:t>
            </a:r>
            <a:r>
              <a:rPr lang="ru-RU" sz="1800" b="1" dirty="0" err="1">
                <a:solidFill>
                  <a:srgbClr val="C00000"/>
                </a:solidFill>
              </a:rPr>
              <a:t>несе</a:t>
            </a:r>
            <a:r>
              <a:rPr lang="ru-RU" sz="1800" b="1" dirty="0">
                <a:solidFill>
                  <a:srgbClr val="C00000"/>
                </a:solidFill>
              </a:rPr>
              <a:t> </a:t>
            </a:r>
            <a:r>
              <a:rPr lang="ru-RU" sz="1800" b="1" dirty="0" err="1">
                <a:solidFill>
                  <a:srgbClr val="C00000"/>
                </a:solidFill>
              </a:rPr>
              <a:t>безпосередню</a:t>
            </a:r>
            <a:r>
              <a:rPr lang="ru-RU" sz="1800" b="1" dirty="0">
                <a:solidFill>
                  <a:srgbClr val="C00000"/>
                </a:solidFill>
              </a:rPr>
              <a:t> </a:t>
            </a:r>
            <a:r>
              <a:rPr lang="ru-RU" sz="1800" b="1" dirty="0" err="1">
                <a:solidFill>
                  <a:srgbClr val="C00000"/>
                </a:solidFill>
              </a:rPr>
              <a:t>відповідальність</a:t>
            </a:r>
            <a:r>
              <a:rPr lang="ru-RU" sz="1800" b="1" dirty="0">
                <a:solidFill>
                  <a:srgbClr val="C00000"/>
                </a:solidFill>
              </a:rPr>
              <a:t> за </a:t>
            </a:r>
            <a:r>
              <a:rPr lang="ru-RU" sz="1800" b="1" dirty="0" err="1">
                <a:solidFill>
                  <a:srgbClr val="C00000"/>
                </a:solidFill>
              </a:rPr>
              <a:t>порушення</a:t>
            </a:r>
            <a:r>
              <a:rPr lang="ru-RU" sz="1800" b="1" dirty="0">
                <a:solidFill>
                  <a:srgbClr val="C00000"/>
                </a:solidFill>
              </a:rPr>
              <a:t> </a:t>
            </a:r>
            <a:r>
              <a:rPr lang="ru-RU" sz="1800" b="1" dirty="0" err="1">
                <a:solidFill>
                  <a:srgbClr val="C00000"/>
                </a:solidFill>
              </a:rPr>
              <a:t>зазначених</a:t>
            </a:r>
            <a:r>
              <a:rPr lang="ru-RU" sz="1800" b="1" dirty="0">
                <a:solidFill>
                  <a:srgbClr val="C00000"/>
                </a:solidFill>
              </a:rPr>
              <a:t> </a:t>
            </a:r>
            <a:r>
              <a:rPr lang="ru-RU" sz="1800" b="1" dirty="0" err="1">
                <a:solidFill>
                  <a:srgbClr val="C00000"/>
                </a:solidFill>
              </a:rPr>
              <a:t>вимог</a:t>
            </a:r>
            <a:r>
              <a:rPr lang="ru-RU" sz="1800" b="1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200" u="sng" dirty="0">
                <a:hlinkClick r:id="rId3"/>
              </a:rPr>
              <a:t>https://www.youtube.com/watch?v=w5HceGkQBqs&amp;t=98s</a:t>
            </a:r>
            <a:endParaRPr lang="uk-UA" sz="1200" u="sng" dirty="0"/>
          </a:p>
          <a:p>
            <a:pPr marL="0" indent="0">
              <a:buNone/>
            </a:pPr>
            <a:r>
              <a:rPr lang="ru-RU" sz="1200" u="sng" dirty="0">
                <a:hlinkClick r:id="rId4"/>
              </a:rPr>
              <a:t>https://www.youtube.com/watch?v=XcDcWtZwytY&amp;t=14s</a:t>
            </a:r>
            <a:endParaRPr lang="ru-RU" sz="1200" dirty="0"/>
          </a:p>
          <a:p>
            <a:pPr marL="0" indent="0">
              <a:buNone/>
            </a:pPr>
            <a:endParaRPr lang="ru-RU" sz="1200" dirty="0"/>
          </a:p>
          <a:p>
            <a:pPr marL="0" lvl="0" indent="0" algn="ctr" rtl="0">
              <a:buNone/>
            </a:pPr>
            <a:endParaRPr lang="ru-RU" dirty="0"/>
          </a:p>
          <a:p>
            <a:pPr marL="0" indent="0" algn="ctr" rtl="0">
              <a:buNone/>
            </a:pPr>
            <a:endParaRPr lang="ru-RU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1DAC7997-6C29-4070-B4EB-6A172CDB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ru-RU" smtClean="0"/>
              <a:pPr rtl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80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F632A65-4DB8-40F7-92EA-A338699F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ru-RU" smtClean="0"/>
              <a:t>9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86B03C-1915-4633-9D06-1617AF3EA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1" y="416357"/>
            <a:ext cx="8496474" cy="599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theme/theme1.xml><?xml version="1.0" encoding="utf-8"?>
<a:theme xmlns:a="http://schemas.openxmlformats.org/drawingml/2006/main" name="Заголовки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Custom 5">
      <a:majorFont>
        <a:latin typeface="Franklin Gothic Demi"/>
        <a:ea typeface=""/>
        <a:cs typeface=""/>
      </a:majorFont>
      <a:minorFont>
        <a:latin typeface="Franklin Gothic Medium"/>
        <a:ea typeface=""/>
        <a:cs typeface="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57150"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7986_TF33527777" id="{2DD3E1FB-5CFA-4521-883E-812D04995A65}" vid="{D0C04CB7-9620-48B6-899A-06742F73D07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85429E6-13D0-4D69-B2AD-EDA3074FAB41}">
  <we:reference id="wa104381063" version="1.0.0.0" store="en-US" storeType="OMEX"/>
  <we:alternateReferences>
    <we:reference id="wa104381063" version="1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97F60B-DD54-48B5-A371-5DA4912C13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C76B70-05A8-4DEE-8E00-4F383FBFCA2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FE13AB06-BF88-4433-A0BD-F8B544C9B5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Процедуры безопасности</Template>
  <TotalTime>31</TotalTime>
  <Words>303</Words>
  <Application>Microsoft Office PowerPoint</Application>
  <PresentationFormat>Широкоэкранный</PresentationFormat>
  <Paragraphs>40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Corbel</vt:lpstr>
      <vt:lpstr>Franklin Gothic Demi</vt:lpstr>
      <vt:lpstr>Franklin Gothic Medium</vt:lpstr>
      <vt:lpstr>Symbol</vt:lpstr>
      <vt:lpstr>Заголовки</vt:lpstr>
      <vt:lpstr>БЕЗПЕКА ПІД ЧАС ПРАКТИКИ</vt:lpstr>
      <vt:lpstr>ЗАГАЛЬНІ ВИМОГИ</vt:lpstr>
      <vt:lpstr>ВИМОГИ БЕЗПЕКИ</vt:lpstr>
      <vt:lpstr>Презентация PowerPoint</vt:lpstr>
      <vt:lpstr>Презентация PowerPoint</vt:lpstr>
      <vt:lpstr>Презентация PowerPoint</vt:lpstr>
      <vt:lpstr>Презентация PowerPoint</vt:lpstr>
      <vt:lpstr>ЗАКОН УКРАЇНИ «ПРО ОХОРОНУ ПРАЦІ»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 в кабинет 101</dc:title>
  <dc:creator>Григорій Коваленко</dc:creator>
  <cp:lastModifiedBy>Григорій Коваленко</cp:lastModifiedBy>
  <cp:revision>5</cp:revision>
  <dcterms:created xsi:type="dcterms:W3CDTF">2021-01-12T03:56:15Z</dcterms:created>
  <dcterms:modified xsi:type="dcterms:W3CDTF">2021-01-12T04:33:39Z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